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58" r:id="rId9"/>
    <p:sldId id="259" r:id="rId10"/>
    <p:sldId id="263" r:id="rId11"/>
    <p:sldId id="262" r:id="rId12"/>
    <p:sldId id="260" r:id="rId13"/>
    <p:sldId id="261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82" autoAdjust="0"/>
    <p:restoredTop sz="94660"/>
  </p:normalViewPr>
  <p:slideViewPr>
    <p:cSldViewPr snapToGrid="0">
      <p:cViewPr varScale="1">
        <p:scale>
          <a:sx n="59" d="100"/>
          <a:sy n="59" d="100"/>
        </p:scale>
        <p:origin x="102" y="13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2.pn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951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671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974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73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485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09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083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941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570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45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619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6A907-B5F9-441A-BD0E-FA08CD9C3E99}" type="datetimeFigureOut">
              <a:rPr lang="ko-KR" altLang="en-US" smtClean="0"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196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91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4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172403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7240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1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</a:tblGrid>
                  <a:tr h="177165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7716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1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185714" r="-199115" b="-32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294118" r="-199115" b="-2352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382857" r="-199115" b="-12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1">
                          <a:blip r:embed="rId2"/>
                          <a:stretch>
                            <a:fillRect l="-398230" t="-497059" r="-199115" b="-323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757760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5. </a:t>
            </a: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090585"/>
              </p:ext>
            </p:extLst>
          </p:nvPr>
        </p:nvGraphicFramePr>
        <p:xfrm>
          <a:off x="2073274" y="1829594"/>
          <a:ext cx="5549901" cy="1402080"/>
        </p:xfrm>
        <a:graphic>
          <a:graphicData uri="http://schemas.openxmlformats.org/drawingml/2006/table">
            <a:tbl>
              <a:tblPr/>
              <a:tblGrid>
                <a:gridCol w="6854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477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SNP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Alleles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MAF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 (SLR)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P-value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SCLR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rs3743462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96327588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0.7520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0.0286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0.0558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rs3809557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96329983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0.2783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0.7941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0.0223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0.0205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rs1807198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96335065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0.2365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0.8739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0.2023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0.2148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rs2001191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96335120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C/T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0.0567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0.0390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rs11045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96340092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1.0330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0.4436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67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6. PICS SNPs</a:t>
            </a: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843406"/>
              </p:ext>
            </p:extLst>
          </p:nvPr>
        </p:nvGraphicFramePr>
        <p:xfrm>
          <a:off x="1178621" y="1493326"/>
          <a:ext cx="3729131" cy="4336299"/>
        </p:xfrm>
        <a:graphic>
          <a:graphicData uri="http://schemas.openxmlformats.org/drawingml/2006/table">
            <a:tbl>
              <a:tblPr/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07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60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PICS_SNPs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 probability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rs4544201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rs206950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rs2006950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96179390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0.2927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rs4544201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96167827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rs4433763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96178751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rs8029996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96168770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96168303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rs4628911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96167905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rs58878263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96171069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0.0694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rs4551988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96169589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0.0238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rs8040665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96175692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rs34488045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rs17504029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96177670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96158705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96153782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rs8040168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96176096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rs55804812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96151256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rs2397810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96148765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rs10520790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96151040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rs8039789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96175483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rs17581137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96146414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96148439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rs59125351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96144157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3933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26966"/>
            </p:xfrm>
            <a:graphic>
              <a:graphicData uri="http://schemas.openxmlformats.org/drawingml/2006/table">
                <a:tbl>
                  <a:tblPr/>
                  <a:tblGrid>
                    <a:gridCol w="360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00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597024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8605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2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15092"/>
            </p:xfrm>
            <a:graphic>
              <a:graphicData uri="http://schemas.openxmlformats.org/drawingml/2006/table">
                <a:tbl>
                  <a:tblPr/>
                  <a:tblGrid>
                    <a:gridCol w="360000"/>
                    <a:gridCol w="900000"/>
                    <a:gridCol w="608964"/>
                    <a:gridCol w="716428"/>
                    <a:gridCol w="716428"/>
                    <a:gridCol w="608964"/>
                    <a:gridCol w="668666"/>
                    <a:gridCol w="668666"/>
                    <a:gridCol w="597024"/>
                    <a:gridCol w="668666"/>
                    <a:gridCol w="668666"/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1882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42000" t="-66038" r="-540000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83636" t="-66038" r="-390909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9592" t="-66038" r="-226531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2727" t="-66038" r="-101818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147366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250310"/>
            <a:ext cx="18290553" cy="9517317"/>
            <a:chOff x="0" y="250310"/>
            <a:chExt cx="18290553" cy="9517317"/>
          </a:xfrm>
        </p:grpSpPr>
        <p:grpSp>
          <p:nvGrpSpPr>
            <p:cNvPr id="7" name="그룹 6"/>
            <p:cNvGrpSpPr/>
            <p:nvPr/>
          </p:nvGrpSpPr>
          <p:grpSpPr>
            <a:xfrm>
              <a:off x="0" y="260350"/>
              <a:ext cx="18290553" cy="9507277"/>
              <a:chOff x="0" y="260350"/>
              <a:chExt cx="18290553" cy="9507277"/>
            </a:xfrm>
          </p:grpSpPr>
          <p:pic>
            <p:nvPicPr>
              <p:cNvPr id="2" name="그림 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260350"/>
                <a:ext cx="18290553" cy="950727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326"/>
              <a:stretch/>
            </p:blipFill>
            <p:spPr>
              <a:xfrm>
                <a:off x="0" y="260351"/>
                <a:ext cx="18290553" cy="3492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" name="TextBox 2"/>
            <p:cNvSpPr txBox="1"/>
            <p:nvPr/>
          </p:nvSpPr>
          <p:spPr>
            <a:xfrm>
              <a:off x="228600" y="250310"/>
              <a:ext cx="3706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latin typeface="Helvetica" panose="020B0604020202030204" pitchFamily="34" charset="0"/>
                </a:rPr>
                <a:t>B</a:t>
              </a:r>
              <a:endParaRPr lang="ko-KR" altLang="en-US" sz="20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5828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905000" y="-2357437"/>
            <a:ext cx="16002000" cy="11572875"/>
            <a:chOff x="-1905000" y="-2357437"/>
            <a:chExt cx="16002000" cy="11572875"/>
          </a:xfrm>
        </p:grpSpPr>
        <p:pic>
          <p:nvPicPr>
            <p:cNvPr id="4" name="Picture 5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1905000" y="-2357437"/>
              <a:ext cx="16002000" cy="11572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-1676400" y="-2283340"/>
              <a:ext cx="4443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 smtClean="0">
                  <a:latin typeface="Helvetica" panose="020B0604020202030204" pitchFamily="34" charset="0"/>
                </a:rPr>
                <a:t>A</a:t>
              </a:r>
              <a:endParaRPr lang="ko-KR" altLang="en-US" sz="28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349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134507" y="1726837"/>
            <a:ext cx="5841931" cy="3307587"/>
            <a:chOff x="3134507" y="1726837"/>
            <a:chExt cx="5841931" cy="3307587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15562" y="1823576"/>
              <a:ext cx="5760876" cy="3210848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134507" y="1726837"/>
              <a:ext cx="3145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latin typeface="Helvetica" panose="020B0604020202030204" pitchFamily="34" charset="0"/>
                </a:rPr>
                <a:t>A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019800" y="1726837"/>
              <a:ext cx="3145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>
                  <a:latin typeface="Helvetica" panose="020B0604020202030204" pitchFamily="34" charset="0"/>
                </a:rPr>
                <a:t>B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705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396796"/>
              </p:ext>
            </p:extLst>
          </p:nvPr>
        </p:nvGraphicFramePr>
        <p:xfrm>
          <a:off x="3165475" y="529430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</a:t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1,258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(0.257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0.292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1,224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0.2774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0.8036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1,153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0.274)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0.2661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(0.248 – 0.285)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0.4514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0.257)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0.2313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0.247)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0.8638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(0.235 – 0.278)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0.2637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(0.247 –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0.280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0.5875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20289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695450" y="529430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rs4544201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95450" y="3263105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rs2006950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209132"/>
              </p:ext>
            </p:extLst>
          </p:nvPr>
        </p:nvGraphicFramePr>
        <p:xfrm>
          <a:off x="3165475" y="3263105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</a:t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1,261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0.272)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1,226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0.9258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1,128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0.2283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(0.211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0.246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1,080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0.2451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(0.227 – 0.263)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0.1889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0.2186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(0.198 – 0.239)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0.2083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(0.193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0.224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0.6872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0.2431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(0.222 – 0.264)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0.2465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(0.230 – 0.263)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0.7959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202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7278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48848"/>
              </p:ext>
            </p:extLst>
          </p:nvPr>
        </p:nvGraphicFramePr>
        <p:xfrm>
          <a:off x="1823544" y="313882"/>
          <a:ext cx="7712073" cy="6182329"/>
        </p:xfrm>
        <a:graphic>
          <a:graphicData uri="http://schemas.openxmlformats.org/drawingml/2006/table">
            <a:tbl>
              <a:tblPr firstRow="1" bandRow="1"/>
              <a:tblGrid>
                <a:gridCol w="934680">
                  <a:extLst>
                    <a:ext uri="{9D8B030D-6E8A-4147-A177-3AD203B41FA5}">
                      <a16:colId xmlns:a16="http://schemas.microsoft.com/office/drawing/2014/main" val="306847010"/>
                    </a:ext>
                  </a:extLst>
                </a:gridCol>
                <a:gridCol w="934680">
                  <a:extLst>
                    <a:ext uri="{9D8B030D-6E8A-4147-A177-3AD203B41FA5}">
                      <a16:colId xmlns:a16="http://schemas.microsoft.com/office/drawing/2014/main" val="2366364053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val="3755844721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564739949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1235457501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val="921992363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val="161671443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673316080"/>
                    </a:ext>
                  </a:extLst>
                </a:gridCol>
              </a:tblGrid>
              <a:tr h="151422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SNP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Case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Control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P-value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(CA Test)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799944"/>
                  </a:ext>
                </a:extLst>
              </a:tr>
              <a:tr h="2484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318667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rs4544201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0.1429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(0.107 – 0.178)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0.2774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432229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1,153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0.274)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1.32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468071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0.2357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(0.215 – 0.257)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3.43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9066572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(0.235 – 0.278)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256268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6757687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1,745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0.3424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(0.327 – 0.358)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8.85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462245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rs2006950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0.1148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(0.082– 0.147)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0.2557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5.36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524929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0.2283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(0.211 – 0.246)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1.40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-9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552100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(0.198 – 0.239)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2.19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83953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0.2431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(0.222 – 0.264)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7.91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81536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00253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0.3060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(0.289 – 0.323)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95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4162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357880"/>
              </p:ext>
            </p:extLst>
          </p:nvPr>
        </p:nvGraphicFramePr>
        <p:xfrm>
          <a:off x="1885043" y="1519766"/>
          <a:ext cx="8128000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27216077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972177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36336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4093081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60113903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USA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 USA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8469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MAF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MAF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5125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rs4544201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0.1702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234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0.1624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52934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rs2006950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0.1492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237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0.1371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34457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1739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21460"/>
            </p:xfrm>
            <a:graphic>
              <a:graphicData uri="http://schemas.openxmlformats.org/drawingml/2006/table">
                <a:tbl>
                  <a:tblPr/>
                  <a:tblGrid>
                    <a:gridCol w="43019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3019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40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4.387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3.914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21460"/>
            </p:xfrm>
            <a:graphic>
              <a:graphicData uri="http://schemas.openxmlformats.org/drawingml/2006/table">
                <a:tbl>
                  <a:tblPr/>
                  <a:tblGrid>
                    <a:gridCol w="430191"/>
                    <a:gridCol w="716985"/>
                    <a:gridCol w="716985"/>
                    <a:gridCol w="430191"/>
                    <a:gridCol w="540000"/>
                    <a:gridCol w="648000"/>
                    <a:gridCol w="648000"/>
                    <a:gridCol w="720000"/>
                    <a:gridCol w="720000"/>
                    <a:gridCol w="648000"/>
                    <a:gridCol w="720000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574576" t="-336170" r="-2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674576" t="-336170" r="-1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865254" t="-336170" r="-1695" b="-1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74576" t="-427083" r="-2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674576" t="-427083" r="-1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65254" t="-427083" r="-1695" b="-10417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" name="TextBox 5"/>
          <p:cNvSpPr txBox="1"/>
          <p:nvPr/>
        </p:nvSpPr>
        <p:spPr>
          <a:xfrm>
            <a:off x="1619250" y="523875"/>
            <a:ext cx="927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Table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72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40280"/>
            </p:xfrm>
            <a:graphic>
              <a:graphicData uri="http://schemas.openxmlformats.org/drawingml/2006/table">
                <a:tbl>
                  <a:tblPr/>
                  <a:tblGrid>
                    <a:gridCol w="101496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6277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65071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575933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014969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584979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val="20007"/>
                        </a:ext>
                      </a:extLst>
                    </a:gridCol>
                    <a:gridCol w="589201">
                      <a:extLst>
                        <a:ext uri="{9D8B030D-6E8A-4147-A177-3AD203B41FA5}">
                          <a16:colId xmlns:a16="http://schemas.microsoft.com/office/drawing/2014/main" val="20008"/>
                        </a:ext>
                      </a:extLst>
                    </a:gridCol>
                    <a:gridCol w="648905">
                      <a:extLst>
                        <a:ext uri="{9D8B030D-6E8A-4147-A177-3AD203B41FA5}">
                          <a16:colId xmlns:a16="http://schemas.microsoft.com/office/drawing/2014/main" val="20009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0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1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2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3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val="20014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40280"/>
            </p:xfrm>
            <a:graphic>
              <a:graphicData uri="http://schemas.openxmlformats.org/drawingml/2006/table">
                <a:tbl>
                  <a:tblPr/>
                  <a:tblGrid>
                    <a:gridCol w="1014969"/>
                    <a:gridCol w="662775"/>
                    <a:gridCol w="650714"/>
                    <a:gridCol w="575933"/>
                    <a:gridCol w="1014969"/>
                    <a:gridCol w="584979"/>
                    <a:gridCol w="590407"/>
                    <a:gridCol w="590407"/>
                    <a:gridCol w="589201"/>
                    <a:gridCol w="648905"/>
                    <a:gridCol w="649508"/>
                    <a:gridCol w="649508"/>
                    <a:gridCol w="649508"/>
                    <a:gridCol w="649508"/>
                    <a:gridCol w="649508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149057" r="-3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149057" r="-2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246729" r="-3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246729" r="-2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60748" t="-246729" r="-1869" b="-1869"/>
                          </a:stretch>
                        </a:blipFill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9899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116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(Left : S-LAM 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/>
                    <a:gridCol w="720000"/>
                    <a:gridCol w="11160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 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104444" r="-100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104444" r="-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204444" r="-100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204444" r="-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4572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842667" r="-939" b="-266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0031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32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8672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36855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 (Left : S-LAM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(Left : S-LAM,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/>
                    <a:gridCol w="432000"/>
                    <a:gridCol w="18672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 </a:t>
                          </a:r>
                          <a:r>
                            <a:rPr lang="en-US" altLang="ko-KR" sz="1200" dirty="0" smtClean="0"/>
                            <a:t>(Left : S-LAM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(Left : S-LAM,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210798" t="-1571111" r="-10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310798" t="-1571111" r="-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0798" t="-1671111" r="-10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671111" r="-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971111" r="-1408" b="-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1824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</a:t>
                          </a:r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 smtClean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</a:t>
                          </a:r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 smtClean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571111" r="-100444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571111" r="-893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671111" r="-100444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671111" r="-893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971111" r="-893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142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62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580000" r="-100889" b="-4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580000" r="-889" b="-417500"/>
                          </a:stretch>
                        </a:blip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80000" r="-100889" b="-3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80000" r="-889" b="-317500"/>
                          </a:stretch>
                        </a:blipFill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80000" r="-889" b="-17500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5788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Table 2. SNPs within the LD block in discovery </a:t>
            </a:r>
            <a:r>
              <a:rPr lang="en-US" altLang="ko-KR" b="1" dirty="0" smtClean="0"/>
              <a:t>dataset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6.827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1.955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7.3</a:t>
                          </a:r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1.407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306383" r="-10153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306383" r="-153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508511" r="-10153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508511" r="-153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891667" r="-153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012766" r="-10153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012766" r="-153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187500" r="-10153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187500" r="-153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9231" t="-1314894" r="-10153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9231" t="-1314894" r="-153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57117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285" y="1328511"/>
            <a:ext cx="3799114" cy="1325563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Table </a:t>
            </a:r>
            <a:r>
              <a:rPr lang="en-US" altLang="ko-KR" b="1" dirty="0" smtClean="0"/>
              <a:t>3. </a:t>
            </a:r>
            <a:r>
              <a:rPr lang="en-US" altLang="ko-KR" b="1" dirty="0"/>
              <a:t>Significant associations for imputed SNPs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1.118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7.475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7.915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1.266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1.756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3.065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2.493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3.403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1.731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7.970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1.845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8.226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1.084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6.997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208511" r="-102308" b="-17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208511" r="-2308" b="-17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308511" r="-102308" b="-16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308511" r="-2308" b="-16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400000" r="-102308" b="-148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400000" r="-2308" b="-148750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510638" r="-102308" b="-14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510638" r="-2308" b="-14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10638" r="-102308" b="-13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10638" r="-2308" b="-13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95833" r="-102308" b="-119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95833" r="-2308" b="-119166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812766" r="-102308" b="-11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812766" r="-2308" b="-11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12766" r="-10230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12766" r="-230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91667" r="-102308" b="-8958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91667" r="-2308" b="-89583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14894" r="-10230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14894" r="-230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89583" r="-102308" b="-6979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89583" r="-2308" b="-69791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317021" r="-102308" b="-6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317021" r="-2308" b="-6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17021" r="-102308" b="-5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17021" r="-2308" b="-5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85417" r="-102308" b="-4020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85417" r="-230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619149" r="-10230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619149" r="-230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19149" r="-102308" b="-2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19149" r="-2308" b="-2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81250" r="-10230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81250" r="-230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921277" r="-10230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921277" r="-230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464844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1044</TotalTime>
  <Words>1688</Words>
  <Application>Microsoft Office PowerPoint</Application>
  <PresentationFormat>Widescreen</PresentationFormat>
  <Paragraphs>1272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Gulim</vt:lpstr>
      <vt:lpstr>Malgun Gothic</vt:lpstr>
      <vt:lpstr>Malgun Gothic</vt:lpstr>
      <vt:lpstr>Arial</vt:lpstr>
      <vt:lpstr>Calibri</vt:lpstr>
      <vt:lpstr>Cambria Math</vt:lpstr>
      <vt:lpstr>Helvetica</vt:lpstr>
      <vt:lpstr>Times New Roman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Table 2. SNPs within the LD block in discovery dataset</vt:lpstr>
      <vt:lpstr>Table 3. Significant associations for imputed SNPs</vt:lpstr>
      <vt:lpstr>Table 4</vt:lpstr>
      <vt:lpstr>Table 5. </vt:lpstr>
      <vt:lpstr>Table 6. PICS SNPs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Wonji</dc:creator>
  <cp:lastModifiedBy>Wonji Kim</cp:lastModifiedBy>
  <cp:revision>29</cp:revision>
  <dcterms:created xsi:type="dcterms:W3CDTF">2017-11-14T06:22:08Z</dcterms:created>
  <dcterms:modified xsi:type="dcterms:W3CDTF">2018-10-11T21:46:28Z</dcterms:modified>
</cp:coreProperties>
</file>

<file path=docProps/thumbnail.jpeg>
</file>